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21" d="100"/>
          <a:sy n="121"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B4E1C-7298-524A-A1E4-95493792C055}" type="datetimeFigureOut">
              <a:rPr lang="en-US" smtClean="0"/>
              <a:t>5/9/21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4425F-471E-0047-A699-ABE3D269273A}" type="slidenum">
              <a:rPr lang="en-US" smtClean="0"/>
              <a:t>‹#›</a:t>
            </a:fld>
            <a:endParaRPr lang="en-US"/>
          </a:p>
        </p:txBody>
      </p:sp>
    </p:spTree>
    <p:extLst>
      <p:ext uri="{BB962C8B-B14F-4D97-AF65-F5344CB8AC3E}">
        <p14:creationId xmlns:p14="http://schemas.microsoft.com/office/powerpoint/2010/main" val="401022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85C0AC-6E47-BB4A-8CE5-F53F34EDA65F}" type="slidenum">
              <a:rPr lang="en-US" smtClean="0"/>
              <a:t>7</a:t>
            </a:fld>
            <a:endParaRPr lang="en-US"/>
          </a:p>
        </p:txBody>
      </p:sp>
    </p:spTree>
    <p:extLst>
      <p:ext uri="{BB962C8B-B14F-4D97-AF65-F5344CB8AC3E}">
        <p14:creationId xmlns:p14="http://schemas.microsoft.com/office/powerpoint/2010/main" val="339046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6EF9901-4723-9446-A639-8E64335BE379}" type="datetimeFigureOut">
              <a:rPr lang="en-US" smtClean="0"/>
              <a:t>5/9/21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C66B8E-F077-014F-A1D9-3E01E3C15532}" type="slidenum">
              <a:rPr lang="en-US" smtClean="0"/>
              <a:t>‹#›</a:t>
            </a:fld>
            <a:endParaRPr lang="en-US"/>
          </a:p>
        </p:txBody>
      </p:sp>
    </p:spTree>
    <p:extLst>
      <p:ext uri="{BB962C8B-B14F-4D97-AF65-F5344CB8AC3E}">
        <p14:creationId xmlns:p14="http://schemas.microsoft.com/office/powerpoint/2010/main" val="1911524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6EF9901-4723-9446-A639-8E64335BE379}" type="datetimeFigureOut">
              <a:rPr lang="en-US" smtClean="0"/>
              <a:t>5/9/21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C66B8E-F077-014F-A1D9-3E01E3C15532}" type="slidenum">
              <a:rPr lang="en-US" smtClean="0"/>
              <a:t>‹#›</a:t>
            </a:fld>
            <a:endParaRPr lang="en-US"/>
          </a:p>
        </p:txBody>
      </p:sp>
    </p:spTree>
    <p:extLst>
      <p:ext uri="{BB962C8B-B14F-4D97-AF65-F5344CB8AC3E}">
        <p14:creationId xmlns:p14="http://schemas.microsoft.com/office/powerpoint/2010/main" val="3259852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6EF9901-4723-9446-A639-8E64335BE379}" type="datetimeFigureOut">
              <a:rPr lang="en-US" smtClean="0"/>
              <a:t>5/9/21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C66B8E-F077-014F-A1D9-3E01E3C15532}" type="slidenum">
              <a:rPr lang="en-US" smtClean="0"/>
              <a:t>‹#›</a:t>
            </a:fld>
            <a:endParaRPr lang="en-US"/>
          </a:p>
        </p:txBody>
      </p:sp>
    </p:spTree>
    <p:extLst>
      <p:ext uri="{BB962C8B-B14F-4D97-AF65-F5344CB8AC3E}">
        <p14:creationId xmlns:p14="http://schemas.microsoft.com/office/powerpoint/2010/main" val="477252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6EF9901-4723-9446-A639-8E64335BE379}" type="datetimeFigureOut">
              <a:rPr lang="en-US" smtClean="0"/>
              <a:t>5/9/21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C66B8E-F077-014F-A1D9-3E01E3C15532}" type="slidenum">
              <a:rPr lang="en-US" smtClean="0"/>
              <a:t>‹#›</a:t>
            </a:fld>
            <a:endParaRPr lang="en-US"/>
          </a:p>
        </p:txBody>
      </p:sp>
    </p:spTree>
    <p:extLst>
      <p:ext uri="{BB962C8B-B14F-4D97-AF65-F5344CB8AC3E}">
        <p14:creationId xmlns:p14="http://schemas.microsoft.com/office/powerpoint/2010/main" val="1419186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6EF9901-4723-9446-A639-8E64335BE379}" type="datetimeFigureOut">
              <a:rPr lang="en-US" smtClean="0"/>
              <a:t>5/9/21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C66B8E-F077-014F-A1D9-3E01E3C15532}" type="slidenum">
              <a:rPr lang="en-US" smtClean="0"/>
              <a:t>‹#›</a:t>
            </a:fld>
            <a:endParaRPr lang="en-US"/>
          </a:p>
        </p:txBody>
      </p:sp>
    </p:spTree>
    <p:extLst>
      <p:ext uri="{BB962C8B-B14F-4D97-AF65-F5344CB8AC3E}">
        <p14:creationId xmlns:p14="http://schemas.microsoft.com/office/powerpoint/2010/main" val="1527363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6EF9901-4723-9446-A639-8E64335BE379}" type="datetimeFigureOut">
              <a:rPr lang="en-US" smtClean="0"/>
              <a:t>5/9/21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C66B8E-F077-014F-A1D9-3E01E3C15532}" type="slidenum">
              <a:rPr lang="en-US" smtClean="0"/>
              <a:t>‹#›</a:t>
            </a:fld>
            <a:endParaRPr lang="en-US"/>
          </a:p>
        </p:txBody>
      </p:sp>
    </p:spTree>
    <p:extLst>
      <p:ext uri="{BB962C8B-B14F-4D97-AF65-F5344CB8AC3E}">
        <p14:creationId xmlns:p14="http://schemas.microsoft.com/office/powerpoint/2010/main" val="3651874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6EF9901-4723-9446-A639-8E64335BE379}" type="datetimeFigureOut">
              <a:rPr lang="en-US" smtClean="0"/>
              <a:t>5/9/21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C66B8E-F077-014F-A1D9-3E01E3C15532}" type="slidenum">
              <a:rPr lang="en-US" smtClean="0"/>
              <a:t>‹#›</a:t>
            </a:fld>
            <a:endParaRPr lang="en-US"/>
          </a:p>
        </p:txBody>
      </p:sp>
    </p:spTree>
    <p:extLst>
      <p:ext uri="{BB962C8B-B14F-4D97-AF65-F5344CB8AC3E}">
        <p14:creationId xmlns:p14="http://schemas.microsoft.com/office/powerpoint/2010/main" val="2051550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6EF9901-4723-9446-A639-8E64335BE379}" type="datetimeFigureOut">
              <a:rPr lang="en-US" smtClean="0"/>
              <a:t>5/9/21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C66B8E-F077-014F-A1D9-3E01E3C15532}" type="slidenum">
              <a:rPr lang="en-US" smtClean="0"/>
              <a:t>‹#›</a:t>
            </a:fld>
            <a:endParaRPr lang="en-US"/>
          </a:p>
        </p:txBody>
      </p:sp>
    </p:spTree>
    <p:extLst>
      <p:ext uri="{BB962C8B-B14F-4D97-AF65-F5344CB8AC3E}">
        <p14:creationId xmlns:p14="http://schemas.microsoft.com/office/powerpoint/2010/main" val="3154541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EF9901-4723-9446-A639-8E64335BE379}" type="datetimeFigureOut">
              <a:rPr lang="en-US" smtClean="0"/>
              <a:t>5/9/21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C66B8E-F077-014F-A1D9-3E01E3C15532}" type="slidenum">
              <a:rPr lang="en-US" smtClean="0"/>
              <a:t>‹#›</a:t>
            </a:fld>
            <a:endParaRPr lang="en-US"/>
          </a:p>
        </p:txBody>
      </p:sp>
    </p:spTree>
    <p:extLst>
      <p:ext uri="{BB962C8B-B14F-4D97-AF65-F5344CB8AC3E}">
        <p14:creationId xmlns:p14="http://schemas.microsoft.com/office/powerpoint/2010/main" val="3455620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6EF9901-4723-9446-A639-8E64335BE379}" type="datetimeFigureOut">
              <a:rPr lang="en-US" smtClean="0"/>
              <a:t>5/9/21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C66B8E-F077-014F-A1D9-3E01E3C15532}" type="slidenum">
              <a:rPr lang="en-US" smtClean="0"/>
              <a:t>‹#›</a:t>
            </a:fld>
            <a:endParaRPr lang="en-US"/>
          </a:p>
        </p:txBody>
      </p:sp>
    </p:spTree>
    <p:extLst>
      <p:ext uri="{BB962C8B-B14F-4D97-AF65-F5344CB8AC3E}">
        <p14:creationId xmlns:p14="http://schemas.microsoft.com/office/powerpoint/2010/main" val="3071987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6EF9901-4723-9446-A639-8E64335BE379}" type="datetimeFigureOut">
              <a:rPr lang="en-US" smtClean="0"/>
              <a:t>5/9/21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BC66B8E-F077-014F-A1D9-3E01E3C15532}" type="slidenum">
              <a:rPr lang="en-US" smtClean="0"/>
              <a:t>‹#›</a:t>
            </a:fld>
            <a:endParaRPr lang="en-US"/>
          </a:p>
        </p:txBody>
      </p:sp>
    </p:spTree>
    <p:extLst>
      <p:ext uri="{BB962C8B-B14F-4D97-AF65-F5344CB8AC3E}">
        <p14:creationId xmlns:p14="http://schemas.microsoft.com/office/powerpoint/2010/main" val="3902003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EF9901-4723-9446-A639-8E64335BE379}" type="datetimeFigureOut">
              <a:rPr lang="en-US" smtClean="0"/>
              <a:t>5/9/21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C66B8E-F077-014F-A1D9-3E01E3C15532}" type="slidenum">
              <a:rPr lang="en-US" smtClean="0"/>
              <a:t>‹#›</a:t>
            </a:fld>
            <a:endParaRPr lang="en-US"/>
          </a:p>
        </p:txBody>
      </p:sp>
    </p:spTree>
    <p:extLst>
      <p:ext uri="{BB962C8B-B14F-4D97-AF65-F5344CB8AC3E}">
        <p14:creationId xmlns:p14="http://schemas.microsoft.com/office/powerpoint/2010/main" val="410245638"/>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1264-6CB6-644F-AB77-1E7CA6EC4DB9}"/>
              </a:ext>
            </a:extLst>
          </p:cNvPr>
          <p:cNvSpPr>
            <a:spLocks noGrp="1"/>
          </p:cNvSpPr>
          <p:nvPr>
            <p:ph type="ctrTitle"/>
          </p:nvPr>
        </p:nvSpPr>
        <p:spPr>
          <a:xfrm>
            <a:off x="-77784" y="256406"/>
            <a:ext cx="9154510" cy="1421141"/>
          </a:xfrm>
        </p:spPr>
        <p:txBody>
          <a:bodyPr>
            <a:noAutofit/>
          </a:bodyPr>
          <a:lstStyle/>
          <a:p>
            <a:r>
              <a:rPr lang="en-US" sz="8000" b="1" dirty="0"/>
              <a:t>Face Mask Detection</a:t>
            </a:r>
          </a:p>
        </p:txBody>
      </p:sp>
      <p:sp>
        <p:nvSpPr>
          <p:cNvPr id="3" name="Subtitle 2">
            <a:extLst>
              <a:ext uri="{FF2B5EF4-FFF2-40B4-BE49-F238E27FC236}">
                <a16:creationId xmlns:a16="http://schemas.microsoft.com/office/drawing/2014/main" id="{54BDC4EB-911C-6949-B675-3332DE9C7BB7}"/>
              </a:ext>
            </a:extLst>
          </p:cNvPr>
          <p:cNvSpPr>
            <a:spLocks noGrp="1"/>
          </p:cNvSpPr>
          <p:nvPr>
            <p:ph type="subTitle" idx="1"/>
          </p:nvPr>
        </p:nvSpPr>
        <p:spPr>
          <a:xfrm>
            <a:off x="0" y="2601119"/>
            <a:ext cx="5013434" cy="1655762"/>
          </a:xfrm>
        </p:spPr>
        <p:txBody>
          <a:bodyPr>
            <a:noAutofit/>
          </a:bodyPr>
          <a:lstStyle/>
          <a:p>
            <a:r>
              <a:rPr lang="en-US" sz="4800" dirty="0"/>
              <a:t>By :- Ayush Mehta</a:t>
            </a:r>
          </a:p>
        </p:txBody>
      </p:sp>
      <p:pic>
        <p:nvPicPr>
          <p:cNvPr id="5" name="Picture 4">
            <a:extLst>
              <a:ext uri="{FF2B5EF4-FFF2-40B4-BE49-F238E27FC236}">
                <a16:creationId xmlns:a16="http://schemas.microsoft.com/office/drawing/2014/main" id="{8C482425-BB40-6D43-9B9D-542F6585AD67}"/>
              </a:ext>
            </a:extLst>
          </p:cNvPr>
          <p:cNvPicPr>
            <a:picLocks noChangeAspect="1"/>
          </p:cNvPicPr>
          <p:nvPr/>
        </p:nvPicPr>
        <p:blipFill>
          <a:blip r:embed="rId2"/>
          <a:stretch>
            <a:fillRect/>
          </a:stretch>
        </p:blipFill>
        <p:spPr>
          <a:xfrm>
            <a:off x="337101" y="4102079"/>
            <a:ext cx="3394167" cy="1472220"/>
          </a:xfrm>
          <a:prstGeom prst="rect">
            <a:avLst/>
          </a:prstGeom>
        </p:spPr>
      </p:pic>
      <p:pic>
        <p:nvPicPr>
          <p:cNvPr id="7" name="Picture 6">
            <a:extLst>
              <a:ext uri="{FF2B5EF4-FFF2-40B4-BE49-F238E27FC236}">
                <a16:creationId xmlns:a16="http://schemas.microsoft.com/office/drawing/2014/main" id="{A8A98F11-81BC-7D4D-99BD-ABD4F4C2CBB4}"/>
              </a:ext>
            </a:extLst>
          </p:cNvPr>
          <p:cNvPicPr>
            <a:picLocks noChangeAspect="1"/>
          </p:cNvPicPr>
          <p:nvPr/>
        </p:nvPicPr>
        <p:blipFill>
          <a:blip r:embed="rId3"/>
          <a:stretch>
            <a:fillRect/>
          </a:stretch>
        </p:blipFill>
        <p:spPr>
          <a:xfrm>
            <a:off x="4499471" y="4102079"/>
            <a:ext cx="2924696" cy="1469150"/>
          </a:xfrm>
          <a:prstGeom prst="rect">
            <a:avLst/>
          </a:prstGeom>
        </p:spPr>
      </p:pic>
      <p:pic>
        <p:nvPicPr>
          <p:cNvPr id="9" name="Picture 8">
            <a:extLst>
              <a:ext uri="{FF2B5EF4-FFF2-40B4-BE49-F238E27FC236}">
                <a16:creationId xmlns:a16="http://schemas.microsoft.com/office/drawing/2014/main" id="{75987946-286B-8B4A-BF89-060CC503D9A6}"/>
              </a:ext>
            </a:extLst>
          </p:cNvPr>
          <p:cNvPicPr>
            <a:picLocks noChangeAspect="1"/>
          </p:cNvPicPr>
          <p:nvPr/>
        </p:nvPicPr>
        <p:blipFill>
          <a:blip r:embed="rId4"/>
          <a:stretch>
            <a:fillRect/>
          </a:stretch>
        </p:blipFill>
        <p:spPr>
          <a:xfrm>
            <a:off x="8192370" y="4085272"/>
            <a:ext cx="3662529" cy="1469150"/>
          </a:xfrm>
          <a:prstGeom prst="rect">
            <a:avLst/>
          </a:prstGeom>
        </p:spPr>
      </p:pic>
    </p:spTree>
    <p:extLst>
      <p:ext uri="{BB962C8B-B14F-4D97-AF65-F5344CB8AC3E}">
        <p14:creationId xmlns:p14="http://schemas.microsoft.com/office/powerpoint/2010/main" val="523353781"/>
      </p:ext>
    </p:extLst>
  </p:cSld>
  <p:clrMapOvr>
    <a:masterClrMapping/>
  </p:clrMapOvr>
  <mc:AlternateContent xmlns:mc="http://schemas.openxmlformats.org/markup-compatibility/2006" xmlns:p14="http://schemas.microsoft.com/office/powerpoint/2010/main">
    <mc:Choice Requires="p14">
      <p:transition spd="slow" p14:dur="110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ADD3-676A-D04C-AB42-B2D86639EA69}"/>
              </a:ext>
            </a:extLst>
          </p:cNvPr>
          <p:cNvSpPr>
            <a:spLocks noGrp="1"/>
          </p:cNvSpPr>
          <p:nvPr>
            <p:ph type="title"/>
          </p:nvPr>
        </p:nvSpPr>
        <p:spPr>
          <a:xfrm>
            <a:off x="838200" y="18255"/>
            <a:ext cx="10515600" cy="1325563"/>
          </a:xfrm>
        </p:spPr>
        <p:txBody>
          <a:bodyPr>
            <a:normAutofit/>
          </a:bodyPr>
          <a:lstStyle/>
          <a:p>
            <a:r>
              <a:rPr lang="en-IN" sz="2800" dirty="0"/>
              <a:t>2.Pooling layers</a:t>
            </a:r>
            <a:endParaRPr lang="en-US" sz="2800" dirty="0"/>
          </a:p>
        </p:txBody>
      </p:sp>
      <p:sp>
        <p:nvSpPr>
          <p:cNvPr id="3" name="Content Placeholder 2">
            <a:extLst>
              <a:ext uri="{FF2B5EF4-FFF2-40B4-BE49-F238E27FC236}">
                <a16:creationId xmlns:a16="http://schemas.microsoft.com/office/drawing/2014/main" id="{81F91A34-FB82-FA41-AEC6-765D8422A385}"/>
              </a:ext>
            </a:extLst>
          </p:cNvPr>
          <p:cNvSpPr>
            <a:spLocks noGrp="1"/>
          </p:cNvSpPr>
          <p:nvPr>
            <p:ph idx="1"/>
          </p:nvPr>
        </p:nvSpPr>
        <p:spPr>
          <a:xfrm>
            <a:off x="838199" y="1253331"/>
            <a:ext cx="5038493" cy="5192074"/>
          </a:xfrm>
        </p:spPr>
        <p:txBody>
          <a:bodyPr>
            <a:normAutofit/>
          </a:bodyPr>
          <a:lstStyle/>
          <a:p>
            <a:r>
              <a:rPr lang="en-IN" sz="2000" dirty="0"/>
              <a:t>In most cases, a Convolutional Layer is followed by a Pooling Layer. The primary aim of this layer is to decrease the size of the convolved feature map to reduce the computational costs. This is performed by decreasing the connections between layers and independently operates on each feature map. Depending upon method used, there are several types of Pooling operations.</a:t>
            </a:r>
          </a:p>
          <a:p>
            <a:endParaRPr lang="en-IN" sz="2000" dirty="0"/>
          </a:p>
          <a:p>
            <a:pPr marL="0" indent="0">
              <a:buNone/>
            </a:pPr>
            <a:endParaRPr lang="en-IN" sz="2000" dirty="0"/>
          </a:p>
          <a:p>
            <a:r>
              <a:rPr lang="en-IN" sz="2000" dirty="0"/>
              <a:t>In Max Pooling, the largest element is taken from feature map. Average Pooling calculates the average of the elements in a predefined sized Image section.</a:t>
            </a:r>
            <a:endParaRPr lang="en-US" sz="2000" dirty="0"/>
          </a:p>
        </p:txBody>
      </p:sp>
      <p:pic>
        <p:nvPicPr>
          <p:cNvPr id="4" name="Screen Recording 2021-04-12 at 4.23.28 PM.mov" descr="Screen Recording 2021-04-12 at 4.23.28 PM.mov">
            <a:hlinkClick r:id="" action="ppaction://media"/>
            <a:extLst>
              <a:ext uri="{FF2B5EF4-FFF2-40B4-BE49-F238E27FC236}">
                <a16:creationId xmlns:a16="http://schemas.microsoft.com/office/drawing/2014/main" id="{E9ED5309-6E53-3044-ACF5-DBFB4B855D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44340" y="1253331"/>
            <a:ext cx="3161660" cy="2497873"/>
          </a:xfrm>
          <a:prstGeom prst="rect">
            <a:avLst/>
          </a:prstGeom>
        </p:spPr>
      </p:pic>
      <p:pic>
        <p:nvPicPr>
          <p:cNvPr id="6" name="Picture 5">
            <a:extLst>
              <a:ext uri="{FF2B5EF4-FFF2-40B4-BE49-F238E27FC236}">
                <a16:creationId xmlns:a16="http://schemas.microsoft.com/office/drawing/2014/main" id="{2AD38F57-F393-FD4C-8563-C6AF77E2D5B2}"/>
              </a:ext>
            </a:extLst>
          </p:cNvPr>
          <p:cNvPicPr>
            <a:picLocks noChangeAspect="1"/>
          </p:cNvPicPr>
          <p:nvPr/>
        </p:nvPicPr>
        <p:blipFill>
          <a:blip r:embed="rId5"/>
          <a:stretch>
            <a:fillRect/>
          </a:stretch>
        </p:blipFill>
        <p:spPr>
          <a:xfrm>
            <a:off x="7831513" y="4112477"/>
            <a:ext cx="3174487" cy="2332928"/>
          </a:xfrm>
          <a:prstGeom prst="rect">
            <a:avLst/>
          </a:prstGeom>
        </p:spPr>
      </p:pic>
    </p:spTree>
    <p:extLst>
      <p:ext uri="{BB962C8B-B14F-4D97-AF65-F5344CB8AC3E}">
        <p14:creationId xmlns:p14="http://schemas.microsoft.com/office/powerpoint/2010/main" val="155787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7B7E-F13A-0E4F-87CB-0D095886762B}"/>
              </a:ext>
            </a:extLst>
          </p:cNvPr>
          <p:cNvSpPr>
            <a:spLocks noGrp="1"/>
          </p:cNvSpPr>
          <p:nvPr>
            <p:ph type="title"/>
          </p:nvPr>
        </p:nvSpPr>
        <p:spPr>
          <a:xfrm>
            <a:off x="838200" y="18255"/>
            <a:ext cx="10515600" cy="1325563"/>
          </a:xfrm>
        </p:spPr>
        <p:txBody>
          <a:bodyPr>
            <a:normAutofit/>
          </a:bodyPr>
          <a:lstStyle/>
          <a:p>
            <a:r>
              <a:rPr lang="en-IN" sz="2800" dirty="0"/>
              <a:t>3.Fully-connected layers</a:t>
            </a:r>
            <a:endParaRPr lang="en-US" sz="2800" dirty="0"/>
          </a:p>
        </p:txBody>
      </p:sp>
      <p:sp>
        <p:nvSpPr>
          <p:cNvPr id="3" name="Content Placeholder 2">
            <a:extLst>
              <a:ext uri="{FF2B5EF4-FFF2-40B4-BE49-F238E27FC236}">
                <a16:creationId xmlns:a16="http://schemas.microsoft.com/office/drawing/2014/main" id="{7D4F7CDF-75BA-6341-9AFC-BB21588F5472}"/>
              </a:ext>
            </a:extLst>
          </p:cNvPr>
          <p:cNvSpPr>
            <a:spLocks noGrp="1"/>
          </p:cNvSpPr>
          <p:nvPr>
            <p:ph idx="1"/>
          </p:nvPr>
        </p:nvSpPr>
        <p:spPr>
          <a:xfrm>
            <a:off x="838200" y="1033889"/>
            <a:ext cx="5257800" cy="5378062"/>
          </a:xfrm>
        </p:spPr>
        <p:txBody>
          <a:bodyPr/>
          <a:lstStyle/>
          <a:p>
            <a:r>
              <a:rPr lang="en-IN" sz="2000" dirty="0"/>
              <a:t>The Fully Connected (FC) layer consists of the weights and biases along with the neurons and is used to connect the neurons between two different layers. These layers are usually placed before the output layer and form the last few layers of a CNN Architecture.</a:t>
            </a:r>
          </a:p>
          <a:p>
            <a:endParaRPr lang="en-IN" sz="2000" dirty="0"/>
          </a:p>
          <a:p>
            <a:endParaRPr lang="en-IN" sz="2000" dirty="0"/>
          </a:p>
          <a:p>
            <a:endParaRPr lang="en-IN" sz="2000" dirty="0"/>
          </a:p>
          <a:p>
            <a:endParaRPr lang="en-IN" sz="2000" dirty="0"/>
          </a:p>
          <a:p>
            <a:pPr marL="0" indent="0">
              <a:buNone/>
            </a:pPr>
            <a:endParaRPr lang="en-IN" sz="2000" dirty="0"/>
          </a:p>
          <a:p>
            <a:r>
              <a:rPr lang="en-IN" sz="2000" dirty="0"/>
              <a:t>In this, the input image from the previous layers are flattened and fed to the FC layer.</a:t>
            </a:r>
          </a:p>
          <a:p>
            <a:pPr marL="0" indent="0">
              <a:buNone/>
            </a:pPr>
            <a:endParaRPr lang="en-IN" sz="2000" dirty="0"/>
          </a:p>
        </p:txBody>
      </p:sp>
      <p:pic>
        <p:nvPicPr>
          <p:cNvPr id="5" name="Picture 4">
            <a:extLst>
              <a:ext uri="{FF2B5EF4-FFF2-40B4-BE49-F238E27FC236}">
                <a16:creationId xmlns:a16="http://schemas.microsoft.com/office/drawing/2014/main" id="{F920884A-6801-C64B-910B-12666D822D02}"/>
              </a:ext>
            </a:extLst>
          </p:cNvPr>
          <p:cNvPicPr>
            <a:picLocks noChangeAspect="1"/>
          </p:cNvPicPr>
          <p:nvPr/>
        </p:nvPicPr>
        <p:blipFill>
          <a:blip r:embed="rId2"/>
          <a:stretch>
            <a:fillRect/>
          </a:stretch>
        </p:blipFill>
        <p:spPr>
          <a:xfrm>
            <a:off x="6233219" y="1033888"/>
            <a:ext cx="5698585" cy="3311147"/>
          </a:xfrm>
          <a:prstGeom prst="rect">
            <a:avLst/>
          </a:prstGeom>
        </p:spPr>
      </p:pic>
      <p:pic>
        <p:nvPicPr>
          <p:cNvPr id="7" name="Picture 6">
            <a:extLst>
              <a:ext uri="{FF2B5EF4-FFF2-40B4-BE49-F238E27FC236}">
                <a16:creationId xmlns:a16="http://schemas.microsoft.com/office/drawing/2014/main" id="{1528EA3D-0EB0-2444-B2D8-63BA34100763}"/>
              </a:ext>
            </a:extLst>
          </p:cNvPr>
          <p:cNvPicPr>
            <a:picLocks noChangeAspect="1"/>
          </p:cNvPicPr>
          <p:nvPr/>
        </p:nvPicPr>
        <p:blipFill>
          <a:blip r:embed="rId3"/>
          <a:stretch>
            <a:fillRect/>
          </a:stretch>
        </p:blipFill>
        <p:spPr>
          <a:xfrm>
            <a:off x="6233219" y="4775200"/>
            <a:ext cx="2966537" cy="1860080"/>
          </a:xfrm>
          <a:prstGeom prst="rect">
            <a:avLst/>
          </a:prstGeom>
        </p:spPr>
      </p:pic>
    </p:spTree>
    <p:extLst>
      <p:ext uri="{BB962C8B-B14F-4D97-AF65-F5344CB8AC3E}">
        <p14:creationId xmlns:p14="http://schemas.microsoft.com/office/powerpoint/2010/main" val="33623688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225E-C7F4-1F41-899F-775307A9CA75}"/>
              </a:ext>
            </a:extLst>
          </p:cNvPr>
          <p:cNvSpPr>
            <a:spLocks noGrp="1"/>
          </p:cNvSpPr>
          <p:nvPr>
            <p:ph type="title"/>
          </p:nvPr>
        </p:nvSpPr>
        <p:spPr/>
        <p:txBody>
          <a:bodyPr/>
          <a:lstStyle/>
          <a:p>
            <a:r>
              <a:rPr lang="en-US" dirty="0"/>
              <a:t>OpenCV</a:t>
            </a:r>
          </a:p>
        </p:txBody>
      </p:sp>
      <p:sp>
        <p:nvSpPr>
          <p:cNvPr id="3" name="Content Placeholder 2">
            <a:extLst>
              <a:ext uri="{FF2B5EF4-FFF2-40B4-BE49-F238E27FC236}">
                <a16:creationId xmlns:a16="http://schemas.microsoft.com/office/drawing/2014/main" id="{CAADC484-A646-8049-B407-3C7F8232085B}"/>
              </a:ext>
            </a:extLst>
          </p:cNvPr>
          <p:cNvSpPr>
            <a:spLocks noGrp="1"/>
          </p:cNvSpPr>
          <p:nvPr>
            <p:ph idx="1"/>
          </p:nvPr>
        </p:nvSpPr>
        <p:spPr>
          <a:xfrm>
            <a:off x="838200" y="1825625"/>
            <a:ext cx="4910959" cy="4351338"/>
          </a:xfrm>
        </p:spPr>
        <p:txBody>
          <a:bodyPr/>
          <a:lstStyle/>
          <a:p>
            <a:r>
              <a:rPr lang="en-IN" dirty="0"/>
              <a:t>OpenCV is a library of programming functions mainly aimed at real-time computer vision. </a:t>
            </a:r>
          </a:p>
          <a:p>
            <a:r>
              <a:rPr lang="en-IN" dirty="0"/>
              <a:t>Originally developed by Intel, it was later supported by Willow Garage then Itseez.</a:t>
            </a:r>
            <a:endParaRPr lang="en-US" dirty="0"/>
          </a:p>
        </p:txBody>
      </p:sp>
      <p:pic>
        <p:nvPicPr>
          <p:cNvPr id="5" name="Picture 4">
            <a:extLst>
              <a:ext uri="{FF2B5EF4-FFF2-40B4-BE49-F238E27FC236}">
                <a16:creationId xmlns:a16="http://schemas.microsoft.com/office/drawing/2014/main" id="{12D74428-7FB5-714C-B35E-B64053828387}"/>
              </a:ext>
            </a:extLst>
          </p:cNvPr>
          <p:cNvPicPr>
            <a:picLocks noChangeAspect="1"/>
          </p:cNvPicPr>
          <p:nvPr/>
        </p:nvPicPr>
        <p:blipFill>
          <a:blip r:embed="rId2"/>
          <a:stretch>
            <a:fillRect/>
          </a:stretch>
        </p:blipFill>
        <p:spPr>
          <a:xfrm>
            <a:off x="7210099" y="1027906"/>
            <a:ext cx="3601697" cy="2698450"/>
          </a:xfrm>
          <a:prstGeom prst="rect">
            <a:avLst/>
          </a:prstGeom>
        </p:spPr>
      </p:pic>
      <p:pic>
        <p:nvPicPr>
          <p:cNvPr id="7" name="Picture 6">
            <a:extLst>
              <a:ext uri="{FF2B5EF4-FFF2-40B4-BE49-F238E27FC236}">
                <a16:creationId xmlns:a16="http://schemas.microsoft.com/office/drawing/2014/main" id="{54DB4371-03B4-8D42-A2FB-06780FC61112}"/>
              </a:ext>
            </a:extLst>
          </p:cNvPr>
          <p:cNvPicPr>
            <a:picLocks noChangeAspect="1"/>
          </p:cNvPicPr>
          <p:nvPr/>
        </p:nvPicPr>
        <p:blipFill>
          <a:blip r:embed="rId3"/>
          <a:stretch>
            <a:fillRect/>
          </a:stretch>
        </p:blipFill>
        <p:spPr>
          <a:xfrm>
            <a:off x="7210099" y="4160013"/>
            <a:ext cx="3601697" cy="2016950"/>
          </a:xfrm>
          <a:prstGeom prst="rect">
            <a:avLst/>
          </a:prstGeom>
        </p:spPr>
      </p:pic>
    </p:spTree>
    <p:extLst>
      <p:ext uri="{BB962C8B-B14F-4D97-AF65-F5344CB8AC3E}">
        <p14:creationId xmlns:p14="http://schemas.microsoft.com/office/powerpoint/2010/main" val="22619258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2A60-6BC7-1D48-B51B-7928F4D5F8C6}"/>
              </a:ext>
            </a:extLst>
          </p:cNvPr>
          <p:cNvSpPr>
            <a:spLocks noGrp="1"/>
          </p:cNvSpPr>
          <p:nvPr>
            <p:ph type="title"/>
          </p:nvPr>
        </p:nvSpPr>
        <p:spPr/>
        <p:txBody>
          <a:bodyPr/>
          <a:lstStyle/>
          <a:p>
            <a:r>
              <a:rPr lang="en-US" dirty="0"/>
              <a:t>Face Detection using OpenCV</a:t>
            </a:r>
          </a:p>
        </p:txBody>
      </p:sp>
      <p:sp>
        <p:nvSpPr>
          <p:cNvPr id="3" name="Content Placeholder 2">
            <a:extLst>
              <a:ext uri="{FF2B5EF4-FFF2-40B4-BE49-F238E27FC236}">
                <a16:creationId xmlns:a16="http://schemas.microsoft.com/office/drawing/2014/main" id="{A8FCBB67-4948-EB48-BD46-D36358F3EF04}"/>
              </a:ext>
            </a:extLst>
          </p:cNvPr>
          <p:cNvSpPr>
            <a:spLocks noGrp="1"/>
          </p:cNvSpPr>
          <p:nvPr>
            <p:ph idx="1"/>
          </p:nvPr>
        </p:nvSpPr>
        <p:spPr>
          <a:xfrm>
            <a:off x="838200" y="1825625"/>
            <a:ext cx="6666186" cy="4351338"/>
          </a:xfrm>
        </p:spPr>
        <p:txBody>
          <a:bodyPr/>
          <a:lstStyle/>
          <a:p>
            <a:r>
              <a:rPr lang="en-IN" dirty="0"/>
              <a:t>Face detection using Haar cascades is a machine learning based approach where a cascade function is trained with a set of input data. </a:t>
            </a:r>
          </a:p>
          <a:p>
            <a:r>
              <a:rPr lang="en-IN" dirty="0"/>
              <a:t>OpenCV already contains many pre-trained classifiers for face, eyes, smiles, etc..</a:t>
            </a:r>
          </a:p>
          <a:p>
            <a:r>
              <a:rPr lang="en-IN" dirty="0"/>
              <a:t>Using Haar cascades we will detect the faces from the webcam input.</a:t>
            </a:r>
            <a:endParaRPr lang="en-US" dirty="0"/>
          </a:p>
        </p:txBody>
      </p:sp>
      <p:pic>
        <p:nvPicPr>
          <p:cNvPr id="5" name="Picture 4">
            <a:extLst>
              <a:ext uri="{FF2B5EF4-FFF2-40B4-BE49-F238E27FC236}">
                <a16:creationId xmlns:a16="http://schemas.microsoft.com/office/drawing/2014/main" id="{33A334DD-A82C-DC45-9209-A85EBE71F976}"/>
              </a:ext>
            </a:extLst>
          </p:cNvPr>
          <p:cNvPicPr>
            <a:picLocks noChangeAspect="1"/>
          </p:cNvPicPr>
          <p:nvPr/>
        </p:nvPicPr>
        <p:blipFill>
          <a:blip r:embed="rId2"/>
          <a:stretch>
            <a:fillRect/>
          </a:stretch>
        </p:blipFill>
        <p:spPr>
          <a:xfrm>
            <a:off x="8019393" y="1825625"/>
            <a:ext cx="3457458" cy="1917809"/>
          </a:xfrm>
          <a:prstGeom prst="rect">
            <a:avLst/>
          </a:prstGeom>
        </p:spPr>
      </p:pic>
    </p:spTree>
    <p:extLst>
      <p:ext uri="{BB962C8B-B14F-4D97-AF65-F5344CB8AC3E}">
        <p14:creationId xmlns:p14="http://schemas.microsoft.com/office/powerpoint/2010/main" val="423580813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1755-1FBC-2240-A97A-ECF54BDEEDCA}"/>
              </a:ext>
            </a:extLst>
          </p:cNvPr>
          <p:cNvSpPr>
            <a:spLocks noGrp="1"/>
          </p:cNvSpPr>
          <p:nvPr>
            <p:ph type="title"/>
          </p:nvPr>
        </p:nvSpPr>
        <p:spPr>
          <a:xfrm>
            <a:off x="417786" y="355243"/>
            <a:ext cx="2167759" cy="1325563"/>
          </a:xfrm>
        </p:spPr>
        <p:txBody>
          <a:bodyPr/>
          <a:lstStyle/>
          <a:p>
            <a:r>
              <a:rPr lang="en-US" dirty="0"/>
              <a:t>Our Model</a:t>
            </a:r>
          </a:p>
        </p:txBody>
      </p:sp>
      <p:pic>
        <p:nvPicPr>
          <p:cNvPr id="5" name="Content Placeholder 4">
            <a:extLst>
              <a:ext uri="{FF2B5EF4-FFF2-40B4-BE49-F238E27FC236}">
                <a16:creationId xmlns:a16="http://schemas.microsoft.com/office/drawing/2014/main" id="{98E712E2-397F-164C-B073-ACF6C2DA0CC0}"/>
              </a:ext>
            </a:extLst>
          </p:cNvPr>
          <p:cNvPicPr>
            <a:picLocks noGrp="1" noChangeAspect="1"/>
          </p:cNvPicPr>
          <p:nvPr>
            <p:ph idx="1"/>
          </p:nvPr>
        </p:nvPicPr>
        <p:blipFill>
          <a:blip r:embed="rId2"/>
          <a:stretch>
            <a:fillRect/>
          </a:stretch>
        </p:blipFill>
        <p:spPr>
          <a:xfrm>
            <a:off x="2711011" y="355243"/>
            <a:ext cx="7935968" cy="6293716"/>
          </a:xfrm>
        </p:spPr>
      </p:pic>
    </p:spTree>
    <p:extLst>
      <p:ext uri="{BB962C8B-B14F-4D97-AF65-F5344CB8AC3E}">
        <p14:creationId xmlns:p14="http://schemas.microsoft.com/office/powerpoint/2010/main" val="16885291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E49F-4DA4-0F49-82AC-A5EC9ED9D3A4}"/>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7139048B-2229-784A-A4A7-66A10B2ACCF4}"/>
              </a:ext>
            </a:extLst>
          </p:cNvPr>
          <p:cNvSpPr>
            <a:spLocks noGrp="1"/>
          </p:cNvSpPr>
          <p:nvPr>
            <p:ph idx="1"/>
          </p:nvPr>
        </p:nvSpPr>
        <p:spPr/>
        <p:txBody>
          <a:bodyPr/>
          <a:lstStyle/>
          <a:p>
            <a:r>
              <a:rPr lang="en-US" dirty="0"/>
              <a:t>The dataset consist of 1500 masked and 1500 non masked faces.</a:t>
            </a:r>
          </a:p>
          <a:p>
            <a:r>
              <a:rPr lang="en-US" dirty="0"/>
              <a:t>We need to split the data into training, testing and validation sets for our implementation.</a:t>
            </a:r>
          </a:p>
        </p:txBody>
      </p:sp>
      <p:pic>
        <p:nvPicPr>
          <p:cNvPr id="5" name="Picture 4">
            <a:extLst>
              <a:ext uri="{FF2B5EF4-FFF2-40B4-BE49-F238E27FC236}">
                <a16:creationId xmlns:a16="http://schemas.microsoft.com/office/drawing/2014/main" id="{481FA263-3782-E044-8D0B-4236E3A02F5D}"/>
              </a:ext>
            </a:extLst>
          </p:cNvPr>
          <p:cNvPicPr>
            <a:picLocks noChangeAspect="1"/>
          </p:cNvPicPr>
          <p:nvPr/>
        </p:nvPicPr>
        <p:blipFill>
          <a:blip r:embed="rId2"/>
          <a:stretch>
            <a:fillRect/>
          </a:stretch>
        </p:blipFill>
        <p:spPr>
          <a:xfrm>
            <a:off x="838200" y="3429000"/>
            <a:ext cx="4418113" cy="2624959"/>
          </a:xfrm>
          <a:prstGeom prst="rect">
            <a:avLst/>
          </a:prstGeom>
        </p:spPr>
      </p:pic>
      <p:pic>
        <p:nvPicPr>
          <p:cNvPr id="7" name="Picture 6">
            <a:extLst>
              <a:ext uri="{FF2B5EF4-FFF2-40B4-BE49-F238E27FC236}">
                <a16:creationId xmlns:a16="http://schemas.microsoft.com/office/drawing/2014/main" id="{0A4D4224-7A5F-1442-AE95-B7A40C59FCBF}"/>
              </a:ext>
            </a:extLst>
          </p:cNvPr>
          <p:cNvPicPr>
            <a:picLocks noChangeAspect="1"/>
          </p:cNvPicPr>
          <p:nvPr/>
        </p:nvPicPr>
        <p:blipFill>
          <a:blip r:embed="rId3"/>
          <a:stretch>
            <a:fillRect/>
          </a:stretch>
        </p:blipFill>
        <p:spPr>
          <a:xfrm>
            <a:off x="5836454" y="3429000"/>
            <a:ext cx="4232455" cy="2630340"/>
          </a:xfrm>
          <a:prstGeom prst="rect">
            <a:avLst/>
          </a:prstGeom>
        </p:spPr>
      </p:pic>
    </p:spTree>
    <p:extLst>
      <p:ext uri="{BB962C8B-B14F-4D97-AF65-F5344CB8AC3E}">
        <p14:creationId xmlns:p14="http://schemas.microsoft.com/office/powerpoint/2010/main" val="289450962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1FB1-9FB1-304E-A0D5-1E8FA22945AE}"/>
              </a:ext>
            </a:extLst>
          </p:cNvPr>
          <p:cNvSpPr>
            <a:spLocks noGrp="1"/>
          </p:cNvSpPr>
          <p:nvPr>
            <p:ph type="title"/>
          </p:nvPr>
        </p:nvSpPr>
        <p:spPr>
          <a:xfrm>
            <a:off x="512379" y="140292"/>
            <a:ext cx="3807372" cy="1325563"/>
          </a:xfrm>
        </p:spPr>
        <p:txBody>
          <a:bodyPr>
            <a:normAutofit fontScale="90000"/>
          </a:bodyPr>
          <a:lstStyle/>
          <a:p>
            <a:r>
              <a:rPr lang="en-US" dirty="0"/>
              <a:t>CNN Architecture  Summary</a:t>
            </a:r>
          </a:p>
        </p:txBody>
      </p:sp>
      <p:pic>
        <p:nvPicPr>
          <p:cNvPr id="5" name="Picture 4">
            <a:extLst>
              <a:ext uri="{FF2B5EF4-FFF2-40B4-BE49-F238E27FC236}">
                <a16:creationId xmlns:a16="http://schemas.microsoft.com/office/drawing/2014/main" id="{7117CEB9-0167-8E4A-8061-10E27B978A1E}"/>
              </a:ext>
            </a:extLst>
          </p:cNvPr>
          <p:cNvPicPr>
            <a:picLocks noChangeAspect="1"/>
          </p:cNvPicPr>
          <p:nvPr/>
        </p:nvPicPr>
        <p:blipFill>
          <a:blip r:embed="rId2"/>
          <a:stretch>
            <a:fillRect/>
          </a:stretch>
        </p:blipFill>
        <p:spPr>
          <a:xfrm>
            <a:off x="5454945" y="140292"/>
            <a:ext cx="5665000" cy="6577416"/>
          </a:xfrm>
          <a:prstGeom prst="rect">
            <a:avLst/>
          </a:prstGeom>
        </p:spPr>
      </p:pic>
    </p:spTree>
    <p:extLst>
      <p:ext uri="{BB962C8B-B14F-4D97-AF65-F5344CB8AC3E}">
        <p14:creationId xmlns:p14="http://schemas.microsoft.com/office/powerpoint/2010/main" val="95787203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6F8D9-0B12-B148-AA11-E0DC3A00493E}"/>
              </a:ext>
            </a:extLst>
          </p:cNvPr>
          <p:cNvSpPr>
            <a:spLocks noGrp="1"/>
          </p:cNvSpPr>
          <p:nvPr>
            <p:ph type="title"/>
          </p:nvPr>
        </p:nvSpPr>
        <p:spPr>
          <a:xfrm>
            <a:off x="838200" y="365125"/>
            <a:ext cx="1831428" cy="1325563"/>
          </a:xfrm>
        </p:spPr>
        <p:txBody>
          <a:bodyPr/>
          <a:lstStyle/>
          <a:p>
            <a:r>
              <a:rPr lang="en-US" dirty="0"/>
              <a:t>Output</a:t>
            </a:r>
          </a:p>
        </p:txBody>
      </p:sp>
      <p:pic>
        <p:nvPicPr>
          <p:cNvPr id="5" name="Content Placeholder 4">
            <a:extLst>
              <a:ext uri="{FF2B5EF4-FFF2-40B4-BE49-F238E27FC236}">
                <a16:creationId xmlns:a16="http://schemas.microsoft.com/office/drawing/2014/main" id="{663683A7-3A99-9343-B72C-FC957AD2C5BC}"/>
              </a:ext>
            </a:extLst>
          </p:cNvPr>
          <p:cNvPicPr>
            <a:picLocks noGrp="1" noChangeAspect="1"/>
          </p:cNvPicPr>
          <p:nvPr>
            <p:ph idx="1"/>
          </p:nvPr>
        </p:nvPicPr>
        <p:blipFill>
          <a:blip r:embed="rId4"/>
          <a:stretch>
            <a:fillRect/>
          </a:stretch>
        </p:blipFill>
        <p:spPr>
          <a:xfrm>
            <a:off x="6096000" y="1690688"/>
            <a:ext cx="4878093" cy="4244997"/>
          </a:xfrm>
        </p:spPr>
      </p:pic>
      <p:pic>
        <p:nvPicPr>
          <p:cNvPr id="3" name="Screen Recording 2021-05-09 at 10.50.07 AM.mov" descr="Screen Recording 2021-05-09 at 10.50.07 AM.mov">
            <a:hlinkClick r:id="" action="ppaction://media"/>
            <a:extLst>
              <a:ext uri="{FF2B5EF4-FFF2-40B4-BE49-F238E27FC236}">
                <a16:creationId xmlns:a16="http://schemas.microsoft.com/office/drawing/2014/main" id="{FE844ABC-7FF3-724B-8669-8FCFBF2CDC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3389" y="1690688"/>
            <a:ext cx="3945291" cy="4244996"/>
          </a:xfrm>
          <a:prstGeom prst="rect">
            <a:avLst/>
          </a:prstGeom>
        </p:spPr>
      </p:pic>
    </p:spTree>
    <p:extLst>
      <p:ext uri="{BB962C8B-B14F-4D97-AF65-F5344CB8AC3E}">
        <p14:creationId xmlns:p14="http://schemas.microsoft.com/office/powerpoint/2010/main" val="426355973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8E7D2-8E75-0641-A4E4-AAB30CA3986A}"/>
              </a:ext>
            </a:extLst>
          </p:cNvPr>
          <p:cNvSpPr>
            <a:spLocks noGrp="1"/>
          </p:cNvSpPr>
          <p:nvPr>
            <p:ph type="title"/>
          </p:nvPr>
        </p:nvSpPr>
        <p:spPr>
          <a:xfrm>
            <a:off x="838200" y="2519745"/>
            <a:ext cx="10515600" cy="1325563"/>
          </a:xfrm>
        </p:spPr>
        <p:txBody>
          <a:bodyPr/>
          <a:lstStyle/>
          <a:p>
            <a:pPr algn="ctr"/>
            <a:r>
              <a:rPr lang="en-US" dirty="0"/>
              <a:t>Thank You</a:t>
            </a:r>
          </a:p>
        </p:txBody>
      </p:sp>
    </p:spTree>
    <p:extLst>
      <p:ext uri="{BB962C8B-B14F-4D97-AF65-F5344CB8AC3E}">
        <p14:creationId xmlns:p14="http://schemas.microsoft.com/office/powerpoint/2010/main" val="42683582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F17C-626C-3D4E-8BA0-08D5DE177088}"/>
              </a:ext>
            </a:extLst>
          </p:cNvPr>
          <p:cNvSpPr>
            <a:spLocks noGrp="1"/>
          </p:cNvSpPr>
          <p:nvPr>
            <p:ph type="title"/>
          </p:nvPr>
        </p:nvSpPr>
        <p:spPr>
          <a:xfrm>
            <a:off x="838200" y="365125"/>
            <a:ext cx="5026572" cy="2272972"/>
          </a:xfrm>
        </p:spPr>
        <p:txBody>
          <a:bodyPr>
            <a:normAutofit/>
          </a:bodyPr>
          <a:lstStyle/>
          <a:p>
            <a:r>
              <a:rPr lang="en-IN" b="1" dirty="0"/>
              <a:t>Purpose of </a:t>
            </a:r>
            <a:br>
              <a:rPr lang="en-IN" b="1" dirty="0"/>
            </a:br>
            <a:r>
              <a:rPr lang="en-IN" b="1" dirty="0"/>
              <a:t>the model</a:t>
            </a:r>
            <a:endParaRPr lang="en-US" dirty="0"/>
          </a:p>
        </p:txBody>
      </p:sp>
      <p:sp>
        <p:nvSpPr>
          <p:cNvPr id="3" name="Content Placeholder 2">
            <a:extLst>
              <a:ext uri="{FF2B5EF4-FFF2-40B4-BE49-F238E27FC236}">
                <a16:creationId xmlns:a16="http://schemas.microsoft.com/office/drawing/2014/main" id="{860B0888-42AF-4B48-9135-E86C1DCF3739}"/>
              </a:ext>
            </a:extLst>
          </p:cNvPr>
          <p:cNvSpPr>
            <a:spLocks noGrp="1"/>
          </p:cNvSpPr>
          <p:nvPr>
            <p:ph idx="1"/>
          </p:nvPr>
        </p:nvSpPr>
        <p:spPr>
          <a:xfrm>
            <a:off x="838200" y="3076356"/>
            <a:ext cx="10515600" cy="4351338"/>
          </a:xfrm>
        </p:spPr>
        <p:txBody>
          <a:bodyPr/>
          <a:lstStyle/>
          <a:p>
            <a:r>
              <a:rPr lang="en-IN" dirty="0"/>
              <a:t>Considering the covid-19 outbreak, I think this is best project that I can work as a Machine Learning enthusiast. Today everyone is aware of taking precaution and safety measures regarding covid-19, so face mask detection will play a huge role to avoid corona virus. </a:t>
            </a:r>
          </a:p>
          <a:p>
            <a:r>
              <a:rPr lang="en-IN" dirty="0"/>
              <a:t>This project helps us to spread the awareness among people using face mask properly. It detects the face mask on your face whether the person is hiding his/her face by mask or not.</a:t>
            </a:r>
            <a:endParaRPr lang="en-US" dirty="0"/>
          </a:p>
        </p:txBody>
      </p:sp>
      <p:pic>
        <p:nvPicPr>
          <p:cNvPr id="7" name="Picture 6">
            <a:extLst>
              <a:ext uri="{FF2B5EF4-FFF2-40B4-BE49-F238E27FC236}">
                <a16:creationId xmlns:a16="http://schemas.microsoft.com/office/drawing/2014/main" id="{E20F5C35-D183-E948-8146-B28DAED0054E}"/>
              </a:ext>
            </a:extLst>
          </p:cNvPr>
          <p:cNvPicPr>
            <a:picLocks noChangeAspect="1"/>
          </p:cNvPicPr>
          <p:nvPr/>
        </p:nvPicPr>
        <p:blipFill>
          <a:blip r:embed="rId2"/>
          <a:stretch>
            <a:fillRect/>
          </a:stretch>
        </p:blipFill>
        <p:spPr>
          <a:xfrm>
            <a:off x="7433441" y="-491359"/>
            <a:ext cx="3920359" cy="3920359"/>
          </a:xfrm>
          <a:prstGeom prst="rect">
            <a:avLst/>
          </a:prstGeom>
        </p:spPr>
      </p:pic>
    </p:spTree>
    <p:extLst>
      <p:ext uri="{BB962C8B-B14F-4D97-AF65-F5344CB8AC3E}">
        <p14:creationId xmlns:p14="http://schemas.microsoft.com/office/powerpoint/2010/main" val="41119186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19B6D-35AE-D041-A0DB-CF56833964EC}"/>
              </a:ext>
            </a:extLst>
          </p:cNvPr>
          <p:cNvSpPr>
            <a:spLocks noGrp="1"/>
          </p:cNvSpPr>
          <p:nvPr>
            <p:ph type="title"/>
          </p:nvPr>
        </p:nvSpPr>
        <p:spPr/>
        <p:txBody>
          <a:bodyPr>
            <a:normAutofit/>
          </a:bodyPr>
          <a:lstStyle/>
          <a:p>
            <a:r>
              <a:rPr lang="en-US" dirty="0"/>
              <a:t>Introduction</a:t>
            </a:r>
            <a:endParaRPr lang="en-US" sz="5400" dirty="0"/>
          </a:p>
        </p:txBody>
      </p:sp>
      <p:sp>
        <p:nvSpPr>
          <p:cNvPr id="3" name="Content Placeholder 2">
            <a:extLst>
              <a:ext uri="{FF2B5EF4-FFF2-40B4-BE49-F238E27FC236}">
                <a16:creationId xmlns:a16="http://schemas.microsoft.com/office/drawing/2014/main" id="{07D674C6-CA2A-724C-A5D6-2A325B5912E4}"/>
              </a:ext>
            </a:extLst>
          </p:cNvPr>
          <p:cNvSpPr>
            <a:spLocks noGrp="1"/>
          </p:cNvSpPr>
          <p:nvPr>
            <p:ph idx="1"/>
          </p:nvPr>
        </p:nvSpPr>
        <p:spPr/>
        <p:txBody>
          <a:bodyPr/>
          <a:lstStyle/>
          <a:p>
            <a:r>
              <a:rPr lang="en-US" dirty="0"/>
              <a:t>The face mask detector will help detecting whether a person is wearing mask or not.</a:t>
            </a:r>
          </a:p>
          <a:p>
            <a:r>
              <a:rPr lang="en-US" dirty="0"/>
              <a:t>To predict we need to create a ML model using neural networks.</a:t>
            </a:r>
          </a:p>
          <a:p>
            <a:r>
              <a:rPr lang="en-US" dirty="0"/>
              <a:t>Using OpenCV we will take input from a webcam and inserting it into the model which will then predict.</a:t>
            </a:r>
          </a:p>
          <a:p>
            <a:r>
              <a:rPr lang="en-IN" dirty="0"/>
              <a:t>To perform Face mask detection, some basic knowledge on neural network, Computer </a:t>
            </a:r>
            <a:r>
              <a:rPr lang="en-IN" dirty="0" err="1"/>
              <a:t>Vesion</a:t>
            </a:r>
            <a:r>
              <a:rPr lang="en-IN" dirty="0"/>
              <a:t>, </a:t>
            </a:r>
            <a:r>
              <a:rPr lang="en-US" dirty="0"/>
              <a:t>OpenCV </a:t>
            </a:r>
            <a:r>
              <a:rPr lang="en-IN" dirty="0"/>
              <a:t>and image processing is needed.</a:t>
            </a:r>
            <a:endParaRPr lang="en-US" dirty="0"/>
          </a:p>
          <a:p>
            <a:pPr marL="0" indent="0">
              <a:buNone/>
            </a:pPr>
            <a:endParaRPr lang="en-US" dirty="0"/>
          </a:p>
        </p:txBody>
      </p:sp>
    </p:spTree>
    <p:extLst>
      <p:ext uri="{BB962C8B-B14F-4D97-AF65-F5344CB8AC3E}">
        <p14:creationId xmlns:p14="http://schemas.microsoft.com/office/powerpoint/2010/main" val="32208690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AAF3-F180-7B4B-92B9-58B634D8BA1C}"/>
              </a:ext>
            </a:extLst>
          </p:cNvPr>
          <p:cNvSpPr>
            <a:spLocks noGrp="1"/>
          </p:cNvSpPr>
          <p:nvPr>
            <p:ph type="title"/>
          </p:nvPr>
        </p:nvSpPr>
        <p:spPr>
          <a:xfrm>
            <a:off x="838200" y="121690"/>
            <a:ext cx="10515600" cy="1325563"/>
          </a:xfrm>
        </p:spPr>
        <p:txBody>
          <a:bodyPr/>
          <a:lstStyle/>
          <a:p>
            <a:r>
              <a:rPr lang="en-US" dirty="0"/>
              <a:t>Artificial Neural Network (ANN)</a:t>
            </a:r>
          </a:p>
        </p:txBody>
      </p:sp>
      <p:sp>
        <p:nvSpPr>
          <p:cNvPr id="3" name="Content Placeholder 2">
            <a:extLst>
              <a:ext uri="{FF2B5EF4-FFF2-40B4-BE49-F238E27FC236}">
                <a16:creationId xmlns:a16="http://schemas.microsoft.com/office/drawing/2014/main" id="{6CA4B148-18B9-794B-8325-AC4E219DE5EC}"/>
              </a:ext>
            </a:extLst>
          </p:cNvPr>
          <p:cNvSpPr>
            <a:spLocks noGrp="1"/>
          </p:cNvSpPr>
          <p:nvPr>
            <p:ph idx="1"/>
          </p:nvPr>
        </p:nvSpPr>
        <p:spPr>
          <a:xfrm>
            <a:off x="838199" y="1447253"/>
            <a:ext cx="8589579" cy="2693823"/>
          </a:xfrm>
        </p:spPr>
        <p:txBody>
          <a:bodyPr/>
          <a:lstStyle/>
          <a:p>
            <a:r>
              <a:rPr lang="en-IN" dirty="0"/>
              <a:t>An artificial neural network (ANN) is the piece of a computing system designed to simulate the way the human brain analyses and processes information.</a:t>
            </a:r>
          </a:p>
          <a:p>
            <a:r>
              <a:rPr lang="en-IN" dirty="0"/>
              <a:t>An ANN is based on a collection of connected units or nodes called artificial neuron, which loosely model the neurons in a biological brain.</a:t>
            </a:r>
            <a:endParaRPr lang="en-US" dirty="0"/>
          </a:p>
        </p:txBody>
      </p:sp>
      <p:pic>
        <p:nvPicPr>
          <p:cNvPr id="7" name="Picture 6">
            <a:extLst>
              <a:ext uri="{FF2B5EF4-FFF2-40B4-BE49-F238E27FC236}">
                <a16:creationId xmlns:a16="http://schemas.microsoft.com/office/drawing/2014/main" id="{8D896E46-A933-5140-A0BC-487F7A3660C4}"/>
              </a:ext>
            </a:extLst>
          </p:cNvPr>
          <p:cNvPicPr>
            <a:picLocks noChangeAspect="1"/>
          </p:cNvPicPr>
          <p:nvPr/>
        </p:nvPicPr>
        <p:blipFill>
          <a:blip r:embed="rId2"/>
          <a:stretch>
            <a:fillRect/>
          </a:stretch>
        </p:blipFill>
        <p:spPr>
          <a:xfrm rot="5400000">
            <a:off x="8638189" y="1118476"/>
            <a:ext cx="3962400" cy="2082800"/>
          </a:xfrm>
          <a:prstGeom prst="rect">
            <a:avLst/>
          </a:prstGeom>
        </p:spPr>
      </p:pic>
      <p:pic>
        <p:nvPicPr>
          <p:cNvPr id="9" name="Picture 8">
            <a:extLst>
              <a:ext uri="{FF2B5EF4-FFF2-40B4-BE49-F238E27FC236}">
                <a16:creationId xmlns:a16="http://schemas.microsoft.com/office/drawing/2014/main" id="{7DAAF66A-8450-1345-B921-A78C22A482B6}"/>
              </a:ext>
            </a:extLst>
          </p:cNvPr>
          <p:cNvPicPr>
            <a:picLocks noChangeAspect="1"/>
          </p:cNvPicPr>
          <p:nvPr/>
        </p:nvPicPr>
        <p:blipFill>
          <a:blip r:embed="rId3"/>
          <a:stretch>
            <a:fillRect/>
          </a:stretch>
        </p:blipFill>
        <p:spPr>
          <a:xfrm>
            <a:off x="838198" y="4238078"/>
            <a:ext cx="8589579" cy="2468256"/>
          </a:xfrm>
          <a:prstGeom prst="rect">
            <a:avLst/>
          </a:prstGeom>
        </p:spPr>
      </p:pic>
    </p:spTree>
    <p:extLst>
      <p:ext uri="{BB962C8B-B14F-4D97-AF65-F5344CB8AC3E}">
        <p14:creationId xmlns:p14="http://schemas.microsoft.com/office/powerpoint/2010/main" val="427822981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E27D7-6FD8-C043-B74F-BE4645CF80BA}"/>
              </a:ext>
            </a:extLst>
          </p:cNvPr>
          <p:cNvSpPr>
            <a:spLocks noGrp="1"/>
          </p:cNvSpPr>
          <p:nvPr>
            <p:ph type="title"/>
          </p:nvPr>
        </p:nvSpPr>
        <p:spPr>
          <a:xfrm>
            <a:off x="838200" y="-76309"/>
            <a:ext cx="10515600" cy="1325563"/>
          </a:xfrm>
        </p:spPr>
        <p:txBody>
          <a:bodyPr/>
          <a:lstStyle/>
          <a:p>
            <a:r>
              <a:rPr lang="en-US" dirty="0"/>
              <a:t>Components of ANN</a:t>
            </a:r>
          </a:p>
        </p:txBody>
      </p:sp>
      <p:sp>
        <p:nvSpPr>
          <p:cNvPr id="3" name="Content Placeholder 2">
            <a:extLst>
              <a:ext uri="{FF2B5EF4-FFF2-40B4-BE49-F238E27FC236}">
                <a16:creationId xmlns:a16="http://schemas.microsoft.com/office/drawing/2014/main" id="{6369A23C-8DD2-E24E-8F7E-4C3F3BABB122}"/>
              </a:ext>
            </a:extLst>
          </p:cNvPr>
          <p:cNvSpPr>
            <a:spLocks noGrp="1"/>
          </p:cNvSpPr>
          <p:nvPr>
            <p:ph idx="1"/>
          </p:nvPr>
        </p:nvSpPr>
        <p:spPr>
          <a:xfrm>
            <a:off x="838200" y="852912"/>
            <a:ext cx="8484476" cy="3259521"/>
          </a:xfrm>
        </p:spPr>
        <p:txBody>
          <a:bodyPr>
            <a:normAutofit fontScale="92500" lnSpcReduction="10000"/>
          </a:bodyPr>
          <a:lstStyle/>
          <a:p>
            <a:pPr marL="0" indent="0">
              <a:buNone/>
            </a:pPr>
            <a:r>
              <a:rPr lang="en-IN" sz="2400" b="1" dirty="0"/>
              <a:t>Neurons :- </a:t>
            </a:r>
            <a:r>
              <a:rPr lang="en-IN" sz="2000" dirty="0"/>
              <a:t>Each artificial neuron has inputs and produces a single output which can be sent to multiple other neurons. The inputs can be the feature values of a sample of external data, such as images or documents, or they can be the outputs of other neurons. The outputs of the final </a:t>
            </a:r>
            <a:r>
              <a:rPr lang="en-IN" sz="2000" i="1" dirty="0"/>
              <a:t>output neurons</a:t>
            </a:r>
            <a:r>
              <a:rPr lang="en-IN" sz="2000" dirty="0"/>
              <a:t> of the neural net accomplish the task, such as recognizing an object in an image.</a:t>
            </a:r>
          </a:p>
          <a:p>
            <a:pPr marL="0" indent="0">
              <a:buNone/>
            </a:pPr>
            <a:r>
              <a:rPr lang="en-IN" sz="2400" b="1" dirty="0"/>
              <a:t>Connections and weights :- </a:t>
            </a:r>
            <a:r>
              <a:rPr lang="en-IN" sz="2000" dirty="0"/>
              <a:t>The network consists of connections, each connection providing the output of one neuron as an input to another neuron. Each connection is assigned a weight that represents its relative importance.</a:t>
            </a:r>
            <a:r>
              <a:rPr lang="en-IN" sz="2000" baseline="30000" dirty="0"/>
              <a:t> </a:t>
            </a:r>
            <a:r>
              <a:rPr lang="en-IN" sz="2000" dirty="0"/>
              <a:t>A given neuron can have multiple input and output connections.</a:t>
            </a:r>
          </a:p>
          <a:p>
            <a:pPr marL="0" indent="0">
              <a:buNone/>
            </a:pPr>
            <a:r>
              <a:rPr lang="en-IN" sz="2400" b="1" dirty="0"/>
              <a:t>Propagation function:- </a:t>
            </a:r>
            <a:r>
              <a:rPr lang="en-IN" sz="2000" dirty="0"/>
              <a:t>The </a:t>
            </a:r>
            <a:r>
              <a:rPr lang="en-IN" sz="2000" i="1" dirty="0"/>
              <a:t>propagation function</a:t>
            </a:r>
            <a:r>
              <a:rPr lang="en-IN" sz="2000" dirty="0"/>
              <a:t> computes the input to a neuron from the outputs of its predecessor neurons and their connections as a weighted sum. A </a:t>
            </a:r>
            <a:r>
              <a:rPr lang="en-IN" sz="2000" i="1" dirty="0"/>
              <a:t>bias</a:t>
            </a:r>
            <a:r>
              <a:rPr lang="en-IN" sz="2000" dirty="0"/>
              <a:t> term can be added to the result of the propagation.</a:t>
            </a:r>
          </a:p>
          <a:p>
            <a:pPr marL="0" indent="0">
              <a:buNone/>
            </a:pPr>
            <a:endParaRPr lang="en-IN" sz="2000" b="1" dirty="0"/>
          </a:p>
          <a:p>
            <a:pPr marL="0" indent="0">
              <a:buNone/>
            </a:pPr>
            <a:endParaRPr lang="en-IN" sz="2000" dirty="0"/>
          </a:p>
          <a:p>
            <a:pPr marL="0" indent="0">
              <a:buNone/>
            </a:pPr>
            <a:endParaRPr lang="en-IN" sz="1800" b="1" dirty="0"/>
          </a:p>
          <a:p>
            <a:pPr marL="0" indent="0">
              <a:buNone/>
            </a:pPr>
            <a:endParaRPr lang="en-IN" sz="1800" b="1" dirty="0"/>
          </a:p>
          <a:p>
            <a:endParaRPr lang="en-US" dirty="0"/>
          </a:p>
        </p:txBody>
      </p:sp>
      <p:pic>
        <p:nvPicPr>
          <p:cNvPr id="5" name="Graphic 4">
            <a:extLst>
              <a:ext uri="{FF2B5EF4-FFF2-40B4-BE49-F238E27FC236}">
                <a16:creationId xmlns:a16="http://schemas.microsoft.com/office/drawing/2014/main" id="{83702EB9-DC68-7940-87D5-ADA861CF98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2676" y="807189"/>
            <a:ext cx="2690648" cy="3606800"/>
          </a:xfrm>
          <a:prstGeom prst="rect">
            <a:avLst/>
          </a:prstGeom>
        </p:spPr>
      </p:pic>
      <p:pic>
        <p:nvPicPr>
          <p:cNvPr id="7" name="Picture 6">
            <a:extLst>
              <a:ext uri="{FF2B5EF4-FFF2-40B4-BE49-F238E27FC236}">
                <a16:creationId xmlns:a16="http://schemas.microsoft.com/office/drawing/2014/main" id="{DCFB7B8E-7EBC-8548-9ADC-B4A9D9DCB02A}"/>
              </a:ext>
            </a:extLst>
          </p:cNvPr>
          <p:cNvPicPr>
            <a:picLocks noChangeAspect="1"/>
          </p:cNvPicPr>
          <p:nvPr/>
        </p:nvPicPr>
        <p:blipFill>
          <a:blip r:embed="rId4"/>
          <a:stretch>
            <a:fillRect/>
          </a:stretch>
        </p:blipFill>
        <p:spPr>
          <a:xfrm>
            <a:off x="838200" y="4226664"/>
            <a:ext cx="5257800" cy="2486928"/>
          </a:xfrm>
          <a:prstGeom prst="rect">
            <a:avLst/>
          </a:prstGeom>
        </p:spPr>
      </p:pic>
    </p:spTree>
    <p:extLst>
      <p:ext uri="{BB962C8B-B14F-4D97-AF65-F5344CB8AC3E}">
        <p14:creationId xmlns:p14="http://schemas.microsoft.com/office/powerpoint/2010/main" val="355704583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C8B3C-9207-BB49-9289-3A19A2856381}"/>
              </a:ext>
            </a:extLst>
          </p:cNvPr>
          <p:cNvSpPr>
            <a:spLocks noGrp="1"/>
          </p:cNvSpPr>
          <p:nvPr>
            <p:ph type="title"/>
          </p:nvPr>
        </p:nvSpPr>
        <p:spPr>
          <a:xfrm>
            <a:off x="838200" y="102367"/>
            <a:ext cx="10515600" cy="1325563"/>
          </a:xfrm>
        </p:spPr>
        <p:txBody>
          <a:bodyPr/>
          <a:lstStyle/>
          <a:p>
            <a:r>
              <a:rPr lang="en-US" dirty="0"/>
              <a:t>Convolution Neural Network (CNN)</a:t>
            </a:r>
          </a:p>
        </p:txBody>
      </p:sp>
      <p:sp>
        <p:nvSpPr>
          <p:cNvPr id="3" name="Content Placeholder 2">
            <a:extLst>
              <a:ext uri="{FF2B5EF4-FFF2-40B4-BE49-F238E27FC236}">
                <a16:creationId xmlns:a16="http://schemas.microsoft.com/office/drawing/2014/main" id="{C455CE7A-BB0E-D74A-93EE-22AC0A3E4E8F}"/>
              </a:ext>
            </a:extLst>
          </p:cNvPr>
          <p:cNvSpPr>
            <a:spLocks noGrp="1"/>
          </p:cNvSpPr>
          <p:nvPr>
            <p:ph idx="1"/>
          </p:nvPr>
        </p:nvSpPr>
        <p:spPr>
          <a:xfrm>
            <a:off x="838200" y="1427930"/>
            <a:ext cx="10515600" cy="1325563"/>
          </a:xfrm>
        </p:spPr>
        <p:txBody>
          <a:bodyPr/>
          <a:lstStyle/>
          <a:p>
            <a:pPr marL="0" indent="0">
              <a:buNone/>
            </a:pPr>
            <a:r>
              <a:rPr lang="en-IN" dirty="0"/>
              <a:t>In deep learning, a </a:t>
            </a:r>
            <a:r>
              <a:rPr lang="en-IN" b="1" dirty="0"/>
              <a:t>convolutional neural network</a:t>
            </a:r>
            <a:r>
              <a:rPr lang="en-IN" dirty="0"/>
              <a:t> (</a:t>
            </a:r>
            <a:r>
              <a:rPr lang="en-IN" b="1" dirty="0"/>
              <a:t>CNN</a:t>
            </a:r>
            <a:r>
              <a:rPr lang="en-IN" dirty="0"/>
              <a:t>, or </a:t>
            </a:r>
            <a:r>
              <a:rPr lang="en-IN" b="1" dirty="0"/>
              <a:t>ConvNet</a:t>
            </a:r>
            <a:r>
              <a:rPr lang="en-IN" dirty="0"/>
              <a:t>) is a class of deep neural network, most commonly applied to analysing visual imagery.</a:t>
            </a:r>
            <a:endParaRPr lang="en-US" dirty="0"/>
          </a:p>
        </p:txBody>
      </p:sp>
      <p:pic>
        <p:nvPicPr>
          <p:cNvPr id="5" name="Picture 4">
            <a:extLst>
              <a:ext uri="{FF2B5EF4-FFF2-40B4-BE49-F238E27FC236}">
                <a16:creationId xmlns:a16="http://schemas.microsoft.com/office/drawing/2014/main" id="{576FC126-EAD8-A04A-B19E-9F6AC464B328}"/>
              </a:ext>
            </a:extLst>
          </p:cNvPr>
          <p:cNvPicPr>
            <a:picLocks noChangeAspect="1"/>
          </p:cNvPicPr>
          <p:nvPr/>
        </p:nvPicPr>
        <p:blipFill>
          <a:blip r:embed="rId2"/>
          <a:stretch>
            <a:fillRect/>
          </a:stretch>
        </p:blipFill>
        <p:spPr>
          <a:xfrm>
            <a:off x="838200" y="2881586"/>
            <a:ext cx="10515600" cy="3555514"/>
          </a:xfrm>
          <a:prstGeom prst="rect">
            <a:avLst/>
          </a:prstGeom>
        </p:spPr>
      </p:pic>
    </p:spTree>
    <p:extLst>
      <p:ext uri="{BB962C8B-B14F-4D97-AF65-F5344CB8AC3E}">
        <p14:creationId xmlns:p14="http://schemas.microsoft.com/office/powerpoint/2010/main" val="27493624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8F80-4E63-D74E-9974-E592E86F6206}"/>
              </a:ext>
            </a:extLst>
          </p:cNvPr>
          <p:cNvSpPr>
            <a:spLocks noGrp="1"/>
          </p:cNvSpPr>
          <p:nvPr>
            <p:ph type="title"/>
          </p:nvPr>
        </p:nvSpPr>
        <p:spPr/>
        <p:txBody>
          <a:bodyPr/>
          <a:lstStyle/>
          <a:p>
            <a:r>
              <a:rPr lang="en-IN" b="1" dirty="0"/>
              <a:t>Convolution Layers </a:t>
            </a:r>
            <a:endParaRPr lang="en-US" dirty="0"/>
          </a:p>
        </p:txBody>
      </p:sp>
      <p:sp>
        <p:nvSpPr>
          <p:cNvPr id="3" name="Content Placeholder 2">
            <a:extLst>
              <a:ext uri="{FF2B5EF4-FFF2-40B4-BE49-F238E27FC236}">
                <a16:creationId xmlns:a16="http://schemas.microsoft.com/office/drawing/2014/main" id="{C733B775-446E-AD46-9C50-991BC7DBB598}"/>
              </a:ext>
            </a:extLst>
          </p:cNvPr>
          <p:cNvSpPr>
            <a:spLocks noGrp="1"/>
          </p:cNvSpPr>
          <p:nvPr>
            <p:ph idx="1"/>
          </p:nvPr>
        </p:nvSpPr>
        <p:spPr/>
        <p:txBody>
          <a:bodyPr/>
          <a:lstStyle/>
          <a:p>
            <a:pPr marL="0" indent="0">
              <a:buNone/>
            </a:pPr>
            <a:r>
              <a:rPr lang="en-IN" dirty="0"/>
              <a:t>There are three types of layers that make up the CNN which are the convolutional layers, pooling layers, and fully-connected (FC) layers. When these layers are stacked, a CNN architecture will be formed. In addition to these three layers, there are two more important parameters which are the dropout layer and the activation function.</a:t>
            </a:r>
          </a:p>
          <a:p>
            <a:pPr marL="0" indent="0">
              <a:buNone/>
            </a:pPr>
            <a:r>
              <a:rPr lang="en-IN" dirty="0"/>
              <a:t>Layers of CNN:-</a:t>
            </a:r>
          </a:p>
          <a:p>
            <a:pPr marL="0" indent="0">
              <a:buNone/>
            </a:pPr>
            <a:r>
              <a:rPr lang="en-IN" dirty="0"/>
              <a:t>	1.Convolution layers</a:t>
            </a:r>
          </a:p>
          <a:p>
            <a:pPr marL="0" indent="0">
              <a:buNone/>
            </a:pPr>
            <a:r>
              <a:rPr lang="en-IN" dirty="0"/>
              <a:t>	2.Pooling layers</a:t>
            </a:r>
          </a:p>
          <a:p>
            <a:pPr marL="0" indent="0">
              <a:buNone/>
            </a:pPr>
            <a:r>
              <a:rPr lang="en-IN" dirty="0"/>
              <a:t>	3.Fully-connected layers</a:t>
            </a:r>
          </a:p>
          <a:p>
            <a:pPr marL="0" indent="0">
              <a:buNone/>
            </a:pPr>
            <a:endParaRPr lang="en-IN" dirty="0"/>
          </a:p>
          <a:p>
            <a:pPr marL="0" indent="0">
              <a:buNone/>
            </a:pPr>
            <a:endParaRPr lang="en-IN" dirty="0"/>
          </a:p>
          <a:p>
            <a:pPr marL="0" indent="0">
              <a:buNone/>
            </a:pPr>
            <a:endParaRPr lang="en-IN" dirty="0"/>
          </a:p>
          <a:p>
            <a:pPr marL="0" indent="0">
              <a:buNone/>
            </a:pPr>
            <a:endParaRPr lang="en-US" dirty="0"/>
          </a:p>
        </p:txBody>
      </p:sp>
    </p:spTree>
    <p:extLst>
      <p:ext uri="{BB962C8B-B14F-4D97-AF65-F5344CB8AC3E}">
        <p14:creationId xmlns:p14="http://schemas.microsoft.com/office/powerpoint/2010/main" val="240647762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BC60-C475-1C4D-8229-4C4E06AA2BC2}"/>
              </a:ext>
            </a:extLst>
          </p:cNvPr>
          <p:cNvSpPr>
            <a:spLocks noGrp="1"/>
          </p:cNvSpPr>
          <p:nvPr>
            <p:ph type="title"/>
          </p:nvPr>
        </p:nvSpPr>
        <p:spPr>
          <a:xfrm>
            <a:off x="838200" y="18255"/>
            <a:ext cx="10515600" cy="1325563"/>
          </a:xfrm>
        </p:spPr>
        <p:txBody>
          <a:bodyPr>
            <a:normAutofit/>
          </a:bodyPr>
          <a:lstStyle/>
          <a:p>
            <a:r>
              <a:rPr lang="en-IN" sz="2800" dirty="0"/>
              <a:t>1.Convolution layers</a:t>
            </a:r>
            <a:endParaRPr lang="en-US" sz="2800" dirty="0"/>
          </a:p>
        </p:txBody>
      </p:sp>
      <p:sp>
        <p:nvSpPr>
          <p:cNvPr id="3" name="Content Placeholder 2">
            <a:extLst>
              <a:ext uri="{FF2B5EF4-FFF2-40B4-BE49-F238E27FC236}">
                <a16:creationId xmlns:a16="http://schemas.microsoft.com/office/drawing/2014/main" id="{54835536-B21F-6E48-91B5-AD539ECFF866}"/>
              </a:ext>
            </a:extLst>
          </p:cNvPr>
          <p:cNvSpPr>
            <a:spLocks noGrp="1"/>
          </p:cNvSpPr>
          <p:nvPr>
            <p:ph idx="1"/>
          </p:nvPr>
        </p:nvSpPr>
        <p:spPr>
          <a:xfrm>
            <a:off x="838200" y="922376"/>
            <a:ext cx="10515600" cy="2177663"/>
          </a:xfrm>
        </p:spPr>
        <p:txBody>
          <a:bodyPr/>
          <a:lstStyle/>
          <a:p>
            <a:r>
              <a:rPr lang="en-IN" sz="2000" dirty="0"/>
              <a:t>This layer is the first layer that is used to extract the various features from the input images. In this layer, the mathematical operation of convolution is performed between the input image and a filter of a particular size MxM. By sliding the filter over the input image, the dot product is taken between the filter and the parts of the input image with respect to the size of the filter (MxM).</a:t>
            </a:r>
          </a:p>
          <a:p>
            <a:r>
              <a:rPr lang="en-IN" sz="2000" dirty="0"/>
              <a:t>The output is termed as the Feature map which gives us information about the image such as the corners and edges. Later, this feature map is fed to other layers to learn several other features of the input image.</a:t>
            </a:r>
          </a:p>
          <a:p>
            <a:pPr marL="0" indent="0">
              <a:buNone/>
            </a:pPr>
            <a:endParaRPr lang="en-US" dirty="0"/>
          </a:p>
        </p:txBody>
      </p:sp>
      <p:pic>
        <p:nvPicPr>
          <p:cNvPr id="4" name="Screen Recording 2021-04-12 at 4.07.16 PM.mov" descr="Screen Recording 2021-04-12 at 4.07.16 PM.mov">
            <a:hlinkClick r:id="" action="ppaction://media"/>
            <a:extLst>
              <a:ext uri="{FF2B5EF4-FFF2-40B4-BE49-F238E27FC236}">
                <a16:creationId xmlns:a16="http://schemas.microsoft.com/office/drawing/2014/main" id="{7CAEFD06-DC54-BE48-ADC4-A590B96259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3111190"/>
            <a:ext cx="4148932" cy="3429000"/>
          </a:xfrm>
          <a:prstGeom prst="rect">
            <a:avLst/>
          </a:prstGeom>
        </p:spPr>
      </p:pic>
      <p:sp>
        <p:nvSpPr>
          <p:cNvPr id="6" name="TextBox 5">
            <a:extLst>
              <a:ext uri="{FF2B5EF4-FFF2-40B4-BE49-F238E27FC236}">
                <a16:creationId xmlns:a16="http://schemas.microsoft.com/office/drawing/2014/main" id="{1D0C0372-B7BE-1A46-92AB-5C74ED41EB71}"/>
              </a:ext>
            </a:extLst>
          </p:cNvPr>
          <p:cNvSpPr txBox="1"/>
          <p:nvPr/>
        </p:nvSpPr>
        <p:spPr>
          <a:xfrm>
            <a:off x="5609063" y="3100039"/>
            <a:ext cx="5910147" cy="2031325"/>
          </a:xfrm>
          <a:prstGeom prst="rect">
            <a:avLst/>
          </a:prstGeom>
          <a:noFill/>
        </p:spPr>
        <p:txBody>
          <a:bodyPr wrap="square" numCol="1" rtlCol="0">
            <a:spAutoFit/>
          </a:bodyPr>
          <a:lstStyle/>
          <a:p>
            <a:r>
              <a:rPr lang="en-IN" dirty="0"/>
              <a:t>Image Dimensions = 5 (Height) x 5 (Breadth) x 1 (Number of channels, example: RGB)</a:t>
            </a:r>
          </a:p>
          <a:p>
            <a:r>
              <a:rPr lang="en-IN" dirty="0"/>
              <a:t>In the above demonstration, the green section resembles our </a:t>
            </a:r>
            <a:r>
              <a:rPr lang="en-IN" b="1" dirty="0"/>
              <a:t>5x5x1 input image, I</a:t>
            </a:r>
            <a:r>
              <a:rPr lang="en-IN" dirty="0"/>
              <a:t>. The element involved in carrying out the convolution operation in the first part of a Convolutional Layer is called the </a:t>
            </a:r>
            <a:r>
              <a:rPr lang="en-IN" b="1" dirty="0"/>
              <a:t>Kernel/Filter, K</a:t>
            </a:r>
            <a:r>
              <a:rPr lang="en-IN" dirty="0"/>
              <a:t>, represented in the colour yellow. We have selected </a:t>
            </a:r>
            <a:r>
              <a:rPr lang="en-IN" b="1" dirty="0"/>
              <a:t>K as a 3x3x1 matrix.</a:t>
            </a:r>
            <a:endParaRPr lang="en-IN" dirty="0"/>
          </a:p>
        </p:txBody>
      </p:sp>
    </p:spTree>
    <p:extLst>
      <p:ext uri="{BB962C8B-B14F-4D97-AF65-F5344CB8AC3E}">
        <p14:creationId xmlns:p14="http://schemas.microsoft.com/office/powerpoint/2010/main" val="282106794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C31E-966F-D542-B810-BE8E0F2D4490}"/>
              </a:ext>
            </a:extLst>
          </p:cNvPr>
          <p:cNvSpPr>
            <a:spLocks noGrp="1"/>
          </p:cNvSpPr>
          <p:nvPr>
            <p:ph type="title"/>
          </p:nvPr>
        </p:nvSpPr>
        <p:spPr>
          <a:xfrm>
            <a:off x="838200" y="18255"/>
            <a:ext cx="10515600" cy="1325563"/>
          </a:xfrm>
        </p:spPr>
        <p:txBody>
          <a:bodyPr>
            <a:normAutofit/>
          </a:bodyPr>
          <a:lstStyle/>
          <a:p>
            <a:pPr marL="342900" indent="-342900">
              <a:buFont typeface="Arial" panose="020B0604020202020204" pitchFamily="34" charset="0"/>
              <a:buChar char="•"/>
            </a:pPr>
            <a:r>
              <a:rPr lang="en-IN" sz="2000" dirty="0"/>
              <a:t>In the case of images with multiple channels (e.g. RGB), the Kernel has the same depth as that of the input image. Matrix Multiplication is performed between </a:t>
            </a:r>
            <a:r>
              <a:rPr lang="en-IN" sz="2000" dirty="0" err="1"/>
              <a:t>Kn</a:t>
            </a:r>
            <a:r>
              <a:rPr lang="en-IN" sz="2000" dirty="0"/>
              <a:t> and In stack ([K1, I1]; [K2, I2]; [K3, I3]) and all the results are summed with the bias to give us a squashed one-depth channel Convoluted Feature Output.</a:t>
            </a:r>
            <a:endParaRPr lang="en-US" sz="2000" dirty="0"/>
          </a:p>
        </p:txBody>
      </p:sp>
      <p:pic>
        <p:nvPicPr>
          <p:cNvPr id="4" name="Screen Recording 2021-04-12 at 4.17.15 PM.mov" descr="Screen Recording 2021-04-12 at 4.17.15 PM.mov">
            <a:hlinkClick r:id="" action="ppaction://media"/>
            <a:extLst>
              <a:ext uri="{FF2B5EF4-FFF2-40B4-BE49-F238E27FC236}">
                <a16:creationId xmlns:a16="http://schemas.microsoft.com/office/drawing/2014/main" id="{24E3BADE-F575-E443-934E-4CA718EF79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58355" y="1343818"/>
            <a:ext cx="8275289" cy="5145774"/>
          </a:xfrm>
        </p:spPr>
      </p:pic>
    </p:spTree>
    <p:extLst>
      <p:ext uri="{BB962C8B-B14F-4D97-AF65-F5344CB8AC3E}">
        <p14:creationId xmlns:p14="http://schemas.microsoft.com/office/powerpoint/2010/main" val="40852844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TotalTime>
  <Words>1086</Words>
  <Application>Microsoft Macintosh PowerPoint</Application>
  <PresentationFormat>Widescreen</PresentationFormat>
  <Paragraphs>64</Paragraphs>
  <Slides>18</Slides>
  <Notes>1</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Face Mask Detection</vt:lpstr>
      <vt:lpstr>Purpose of  the model</vt:lpstr>
      <vt:lpstr>Introduction</vt:lpstr>
      <vt:lpstr>Artificial Neural Network (ANN)</vt:lpstr>
      <vt:lpstr>Components of ANN</vt:lpstr>
      <vt:lpstr>Convolution Neural Network (CNN)</vt:lpstr>
      <vt:lpstr>Convolution Layers </vt:lpstr>
      <vt:lpstr>1.Convolution layers</vt:lpstr>
      <vt:lpstr>In the case of images with multiple channels (e.g. RGB), the Kernel has the same depth as that of the input image. Matrix Multiplication is performed between Kn and In stack ([K1, I1]; [K2, I2]; [K3, I3]) and all the results are summed with the bias to give us a squashed one-depth channel Convoluted Feature Output.</vt:lpstr>
      <vt:lpstr>2.Pooling layers</vt:lpstr>
      <vt:lpstr>3.Fully-connected layers</vt:lpstr>
      <vt:lpstr>OpenCV</vt:lpstr>
      <vt:lpstr>Face Detection using OpenCV</vt:lpstr>
      <vt:lpstr>Our Model</vt:lpstr>
      <vt:lpstr>Dataset</vt:lpstr>
      <vt:lpstr>CNN Architecture  Summary</vt:lpstr>
      <vt:lpstr>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dc:title>
  <dc:creator>Ayush Mehta (PGT)</dc:creator>
  <cp:lastModifiedBy>Ayush Mehta (PGT)</cp:lastModifiedBy>
  <cp:revision>11</cp:revision>
  <dcterms:created xsi:type="dcterms:W3CDTF">2021-05-08T15:56:05Z</dcterms:created>
  <dcterms:modified xsi:type="dcterms:W3CDTF">2021-05-09T05:25:25Z</dcterms:modified>
</cp:coreProperties>
</file>